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lant" charset="1" panose="00000500000000000000"/>
      <p:regular r:id="rId10"/>
    </p:embeddedFont>
    <p:embeddedFont>
      <p:font typeface="Halant Bold" charset="1" panose="00000800000000000000"/>
      <p:regular r:id="rId11"/>
    </p:embeddedFont>
    <p:embeddedFont>
      <p:font typeface="Halant Light" charset="1" panose="000004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Semi-Bold" charset="1" panose="00000700000000000000"/>
      <p:regular r:id="rId14"/>
    </p:embeddedFont>
    <p:embeddedFont>
      <p:font typeface="HK Grotesk" charset="1" panose="00000500000000000000"/>
      <p:regular r:id="rId15"/>
    </p:embeddedFont>
    <p:embeddedFont>
      <p:font typeface="HK Grotesk Bold" charset="1" panose="00000800000000000000"/>
      <p:regular r:id="rId16"/>
    </p:embeddedFont>
    <p:embeddedFont>
      <p:font typeface="HK Grotesk Italics" charset="1" panose="00000500000000000000"/>
      <p:regular r:id="rId17"/>
    </p:embeddedFont>
    <p:embeddedFont>
      <p:font typeface="HK Grotesk Bold Italics" charset="1" panose="00000800000000000000"/>
      <p:regular r:id="rId18"/>
    </p:embeddedFont>
    <p:embeddedFont>
      <p:font typeface="HK Grotesk Light" charset="1" panose="00000400000000000000"/>
      <p:regular r:id="rId19"/>
    </p:embeddedFont>
    <p:embeddedFont>
      <p:font typeface="HK Grotesk Light Italics" charset="1" panose="00000400000000000000"/>
      <p:regular r:id="rId20"/>
    </p:embeddedFont>
    <p:embeddedFont>
      <p:font typeface="HK Grotesk Medium" charset="1" panose="00000600000000000000"/>
      <p:regular r:id="rId21"/>
    </p:embeddedFont>
    <p:embeddedFont>
      <p:font typeface="HK Grotesk Medium Italics" charset="1" panose="00000600000000000000"/>
      <p:regular r:id="rId22"/>
    </p:embeddedFont>
    <p:embeddedFont>
      <p:font typeface="HK Grotesk Semi-Bold" charset="1" panose="00000700000000000000"/>
      <p:regular r:id="rId23"/>
    </p:embeddedFont>
    <p:embeddedFont>
      <p:font typeface="HK Grotesk Semi-Bold Italics" charset="1" panose="000007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8930" y="0"/>
            <a:ext cx="10289742" cy="4508778"/>
          </a:xfrm>
          <a:custGeom>
            <a:avLst/>
            <a:gdLst/>
            <a:ahLst/>
            <a:cxnLst/>
            <a:rect r="r" b="b" t="t" l="l"/>
            <a:pathLst>
              <a:path h="4508778" w="10289742">
                <a:moveTo>
                  <a:pt x="0" y="0"/>
                </a:moveTo>
                <a:lnTo>
                  <a:pt x="10289742" y="0"/>
                </a:lnTo>
                <a:lnTo>
                  <a:pt x="10289742" y="4508778"/>
                </a:lnTo>
                <a:lnTo>
                  <a:pt x="0" y="450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056110">
            <a:off x="-5426871" y="-2082041"/>
            <a:ext cx="8245483" cy="7375959"/>
          </a:xfrm>
          <a:custGeom>
            <a:avLst/>
            <a:gdLst/>
            <a:ahLst/>
            <a:cxnLst/>
            <a:rect r="r" b="b" t="t" l="l"/>
            <a:pathLst>
              <a:path h="7375959" w="8245483">
                <a:moveTo>
                  <a:pt x="0" y="0"/>
                </a:moveTo>
                <a:lnTo>
                  <a:pt x="8245483" y="0"/>
                </a:lnTo>
                <a:lnTo>
                  <a:pt x="8245483" y="7375960"/>
                </a:lnTo>
                <a:lnTo>
                  <a:pt x="0" y="7375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34902" y="7909561"/>
            <a:ext cx="7124398" cy="134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1C53A3"/>
                </a:solidFill>
                <a:latin typeface="Halant Medium"/>
              </a:rPr>
              <a:t>Hitesh Shanmukha(B22AI013)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1C53A3"/>
                </a:solidFill>
                <a:latin typeface="Halant Medium"/>
              </a:rPr>
              <a:t>Ale Anwesh(B22AI005)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485" y="5723820"/>
            <a:ext cx="10724012" cy="147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97"/>
              </a:lnSpc>
            </a:pPr>
            <a:r>
              <a:rPr lang="en-US" sz="9998">
                <a:solidFill>
                  <a:srgbClr val="000000"/>
                </a:solidFill>
                <a:latin typeface="HK Grotesk Bold"/>
              </a:rPr>
              <a:t>RemoteDesk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8104" y="6256094"/>
            <a:ext cx="9565981" cy="136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360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latin typeface="HK Grotesk Bold"/>
              </a:rPr>
              <a:t>:</a:t>
            </a:r>
            <a:r>
              <a:rPr lang="en-US" sz="4542">
                <a:solidFill>
                  <a:srgbClr val="000000"/>
                </a:solidFill>
                <a:latin typeface="HK Grotesk Bold"/>
              </a:rPr>
              <a:t> Seamless Remote Desktop Access and Control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5018" y="3929647"/>
            <a:ext cx="5503912" cy="109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8"/>
              </a:lnSpc>
              <a:spcBef>
                <a:spcPct val="0"/>
              </a:spcBef>
            </a:pPr>
            <a:r>
              <a:rPr lang="en-US" sz="6768">
                <a:solidFill>
                  <a:srgbClr val="000000"/>
                </a:solidFill>
                <a:latin typeface="Halant Bold"/>
              </a:rPr>
              <a:t>PCS-2 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86956">
            <a:off x="14238920" y="-4032662"/>
            <a:ext cx="11196923" cy="9283267"/>
          </a:xfrm>
          <a:custGeom>
            <a:avLst/>
            <a:gdLst/>
            <a:ahLst/>
            <a:cxnLst/>
            <a:rect r="r" b="b" t="t" l="l"/>
            <a:pathLst>
              <a:path h="9283267" w="11196923">
                <a:moveTo>
                  <a:pt x="0" y="0"/>
                </a:moveTo>
                <a:lnTo>
                  <a:pt x="11196922" y="0"/>
                </a:lnTo>
                <a:lnTo>
                  <a:pt x="11196922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70203" y="6045090"/>
            <a:ext cx="7347594" cy="3673797"/>
          </a:xfrm>
          <a:custGeom>
            <a:avLst/>
            <a:gdLst/>
            <a:ahLst/>
            <a:cxnLst/>
            <a:rect r="r" b="b" t="t" l="l"/>
            <a:pathLst>
              <a:path h="3673797" w="7347594">
                <a:moveTo>
                  <a:pt x="0" y="0"/>
                </a:moveTo>
                <a:lnTo>
                  <a:pt x="7347594" y="0"/>
                </a:lnTo>
                <a:lnTo>
                  <a:pt x="7347594" y="3673797"/>
                </a:lnTo>
                <a:lnTo>
                  <a:pt x="0" y="367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13902401" cy="16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5"/>
              </a:lnSpc>
            </a:pPr>
          </a:p>
          <a:p>
            <a:pPr algn="just">
              <a:lnSpc>
                <a:spcPts val="3185"/>
              </a:lnSpc>
            </a:pPr>
            <a:r>
              <a:rPr lang="en-US" sz="2450">
                <a:solidFill>
                  <a:srgbClr val="FFFFFF"/>
                </a:solidFill>
                <a:latin typeface="Halant Medium"/>
              </a:rPr>
              <a:t>The Remote Desktop Application is a modern solution designed to facilitate remote access and control of desktop interfaces.</a:t>
            </a:r>
          </a:p>
          <a:p>
            <a:pPr algn="just">
              <a:lnSpc>
                <a:spcPts val="3185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8644"/>
            <a:ext cx="15278854" cy="217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Halant Medium"/>
              </a:rPr>
              <a:t>Enhanced Productivity: Remote access allows users to work from anywhere, increasing productivity and flexibility.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Halant Medium"/>
              </a:rPr>
              <a:t>Remote Troubleshooting: IT professionals can diagnose and resolve issues on remote computers without needing to be physically present.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Halant Medium"/>
              </a:rPr>
              <a:t>Access to Resources: Remote desktop control enables users to access files, applications, and resources stored on remote computers.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Halant Medium"/>
              </a:rPr>
              <a:t>Collaboration: Teams can collaborate effectively by sharing screens and working together on projects in real-time.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6177" y="403688"/>
            <a:ext cx="3876377" cy="85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2"/>
              </a:lnSpc>
              <a:spcBef>
                <a:spcPct val="0"/>
              </a:spcBef>
            </a:pPr>
            <a:r>
              <a:rPr lang="en-US" sz="5294">
                <a:solidFill>
                  <a:srgbClr val="FFFFFF"/>
                </a:solidFill>
                <a:latin typeface="HK Grotesk Medium"/>
              </a:rPr>
              <a:t>Introduction: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610044" y="2411707"/>
            <a:ext cx="14160494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Importance of Remote Desktop Control: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3710" y="-1713751"/>
            <a:ext cx="8741335" cy="7819521"/>
          </a:xfrm>
          <a:custGeom>
            <a:avLst/>
            <a:gdLst/>
            <a:ahLst/>
            <a:cxnLst/>
            <a:rect r="r" b="b" t="t" l="l"/>
            <a:pathLst>
              <a:path h="7819521" w="8741335">
                <a:moveTo>
                  <a:pt x="0" y="0"/>
                </a:moveTo>
                <a:lnTo>
                  <a:pt x="8741335" y="0"/>
                </a:lnTo>
                <a:lnTo>
                  <a:pt x="8741335" y="7819521"/>
                </a:lnTo>
                <a:lnTo>
                  <a:pt x="0" y="781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2976" y="7733664"/>
            <a:ext cx="4069652" cy="2407903"/>
          </a:xfrm>
          <a:custGeom>
            <a:avLst/>
            <a:gdLst/>
            <a:ahLst/>
            <a:cxnLst/>
            <a:rect r="r" b="b" t="t" l="l"/>
            <a:pathLst>
              <a:path h="2407903" w="4069652">
                <a:moveTo>
                  <a:pt x="0" y="0"/>
                </a:moveTo>
                <a:lnTo>
                  <a:pt x="4069652" y="0"/>
                </a:lnTo>
                <a:lnTo>
                  <a:pt x="4069652" y="2407903"/>
                </a:lnTo>
                <a:lnTo>
                  <a:pt x="0" y="2407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7" t="-5427" r="-386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6071" y="7523588"/>
            <a:ext cx="2469956" cy="2456385"/>
          </a:xfrm>
          <a:custGeom>
            <a:avLst/>
            <a:gdLst/>
            <a:ahLst/>
            <a:cxnLst/>
            <a:rect r="r" b="b" t="t" l="l"/>
            <a:pathLst>
              <a:path h="2456385" w="2469956">
                <a:moveTo>
                  <a:pt x="0" y="0"/>
                </a:moveTo>
                <a:lnTo>
                  <a:pt x="2469957" y="0"/>
                </a:lnTo>
                <a:lnTo>
                  <a:pt x="2469957" y="2456385"/>
                </a:lnTo>
                <a:lnTo>
                  <a:pt x="0" y="2456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85928"/>
            <a:ext cx="7327335" cy="85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6"/>
              </a:lnSpc>
              <a:spcBef>
                <a:spcPct val="0"/>
              </a:spcBef>
            </a:pPr>
            <a:r>
              <a:rPr lang="en-US" sz="5289">
                <a:solidFill>
                  <a:srgbClr val="000000"/>
                </a:solidFill>
                <a:latin typeface="HK Grotesk Medium"/>
              </a:rPr>
              <a:t>Networking Concepts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14095"/>
            <a:ext cx="12510812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Halant Medium"/>
              </a:rPr>
              <a:t>The Remote Desktop Application leverages fundamental networking concepts to enable seamless communication between the client and server components.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4249" y="2799965"/>
            <a:ext cx="1183946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Socket programming forms the backbone of network communication in the application.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Sockets facilitate bidirectional communication between two endpoints over a network.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The application uses sockets to establish connections, transmit data, and handle communication between the client and server.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1070" y="2148384"/>
            <a:ext cx="4968627" cy="68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HK Grotesk"/>
              </a:rPr>
              <a:t>Socket Programming: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020" y="4140689"/>
            <a:ext cx="375805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000000"/>
                </a:solidFill>
                <a:latin typeface="HK Grotesk"/>
              </a:rPr>
              <a:t>TCP/IP Protocol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249" y="4878051"/>
            <a:ext cx="14299109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The Transmission Control Protocol (TCP) and Internet Protocol (IP) from the TCP/IP protocol suite are utilized.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TCP ensures reliable, ordered, and error-checked delivery of data packets between the client and server.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IP handles the routing of packets across networks, enabling communication between devices connected to different networks.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436" y="5890876"/>
            <a:ext cx="6066830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000000"/>
                </a:solidFill>
                <a:latin typeface="HK Grotesk"/>
              </a:rPr>
              <a:t>Client-Server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4249" y="6628238"/>
            <a:ext cx="14475321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The Remote Desktop Application follows a client-server architecture model.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In this model, the server component listens for incoming connections from clients, while clients initiate connections to servers.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This architecture enables centralized control of desktop interfaces, with multiple clients able to connect to a single server.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86956">
            <a:off x="13547632" y="-3925659"/>
            <a:ext cx="11196923" cy="9283267"/>
          </a:xfrm>
          <a:custGeom>
            <a:avLst/>
            <a:gdLst/>
            <a:ahLst/>
            <a:cxnLst/>
            <a:rect r="r" b="b" t="t" l="l"/>
            <a:pathLst>
              <a:path h="9283267" w="11196923">
                <a:moveTo>
                  <a:pt x="0" y="0"/>
                </a:moveTo>
                <a:lnTo>
                  <a:pt x="11196923" y="0"/>
                </a:lnTo>
                <a:lnTo>
                  <a:pt x="11196923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28603" y="3866718"/>
            <a:ext cx="3263170" cy="3263170"/>
          </a:xfrm>
          <a:custGeom>
            <a:avLst/>
            <a:gdLst/>
            <a:ahLst/>
            <a:cxnLst/>
            <a:rect r="r" b="b" t="t" l="l"/>
            <a:pathLst>
              <a:path h="3263170" w="3263170">
                <a:moveTo>
                  <a:pt x="0" y="0"/>
                </a:moveTo>
                <a:lnTo>
                  <a:pt x="3263169" y="0"/>
                </a:lnTo>
                <a:lnTo>
                  <a:pt x="3263169" y="3263170"/>
                </a:lnTo>
                <a:lnTo>
                  <a:pt x="0" y="326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85928"/>
            <a:ext cx="7327335" cy="85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6"/>
              </a:lnSpc>
              <a:spcBef>
                <a:spcPct val="0"/>
              </a:spcBef>
            </a:pPr>
            <a:r>
              <a:rPr lang="en-US" sz="5289">
                <a:solidFill>
                  <a:srgbClr val="FFFFFF"/>
                </a:solidFill>
                <a:latin typeface="HK Grotesk Medium"/>
              </a:rPr>
              <a:t>Communication Flow: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3056" y="1214095"/>
            <a:ext cx="12510812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2450">
                <a:solidFill>
                  <a:srgbClr val="FFFFFF"/>
                </a:solidFill>
                <a:latin typeface="Halant"/>
              </a:rPr>
              <a:t>The Remote Desktop Application facilitates communication between the client and server components through a structured flow of interactions.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4249" y="2799965"/>
            <a:ext cx="1183946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communication process begins with the client initiating a connection request to the server.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client specifies the server's IP address and port number to establish a connection.</a:t>
            </a:r>
          </a:p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Upon receiving the connection request, the server creates a socket and accepts the connection from the client.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2873" y="2148384"/>
            <a:ext cx="6204049" cy="68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4194">
                <a:solidFill>
                  <a:srgbClr val="FFFFFF"/>
                </a:solidFill>
                <a:latin typeface="HK Grotesk"/>
              </a:rPr>
              <a:t>Connection Establishment: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8288" y="4140689"/>
            <a:ext cx="3360837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Authentication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4249" y="4878051"/>
            <a:ext cx="11159133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Once the connection is established, the client is prompted to enter a password for authentication.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client's password input is securely transmitted to the server for verification.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server verifies the password and grants access to authenticated clients.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1620" y="5890876"/>
            <a:ext cx="3629620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Screen Sharing: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4249" y="6628238"/>
            <a:ext cx="14475321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Remote Desktop Application follows a client-server architecture model.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In this model, the server component listens for incoming connections from clients, while clients initiate connections to servers.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This architecture enables centralized control of desktop interfaces, with multiple clients able to connect to a single server.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609" y="7555338"/>
            <a:ext cx="475505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User Input Handling: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4249" y="8292700"/>
            <a:ext cx="12109400" cy="97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client sends user input events, such as mouse clicks and keyboard inputs, to the server.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These user input events are encoded into command codes and transmitted to the server.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The server executes the received commands to simulate user interaction on the server's desktop interface.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53710" y="-1713751"/>
            <a:ext cx="8741335" cy="7819521"/>
          </a:xfrm>
          <a:custGeom>
            <a:avLst/>
            <a:gdLst/>
            <a:ahLst/>
            <a:cxnLst/>
            <a:rect r="r" b="b" t="t" l="l"/>
            <a:pathLst>
              <a:path h="7819521" w="8741335">
                <a:moveTo>
                  <a:pt x="0" y="0"/>
                </a:moveTo>
                <a:lnTo>
                  <a:pt x="8741335" y="0"/>
                </a:lnTo>
                <a:lnTo>
                  <a:pt x="8741335" y="7819521"/>
                </a:lnTo>
                <a:lnTo>
                  <a:pt x="0" y="781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6139" y="3450840"/>
            <a:ext cx="2581066" cy="2581066"/>
          </a:xfrm>
          <a:custGeom>
            <a:avLst/>
            <a:gdLst/>
            <a:ahLst/>
            <a:cxnLst/>
            <a:rect r="r" b="b" t="t" l="l"/>
            <a:pathLst>
              <a:path h="2581066" w="2581066">
                <a:moveTo>
                  <a:pt x="0" y="0"/>
                </a:moveTo>
                <a:lnTo>
                  <a:pt x="2581066" y="0"/>
                </a:lnTo>
                <a:lnTo>
                  <a:pt x="2581066" y="2581066"/>
                </a:lnTo>
                <a:lnTo>
                  <a:pt x="0" y="2581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0856" y="7686663"/>
            <a:ext cx="5409431" cy="1333310"/>
          </a:xfrm>
          <a:custGeom>
            <a:avLst/>
            <a:gdLst/>
            <a:ahLst/>
            <a:cxnLst/>
            <a:rect r="r" b="b" t="t" l="l"/>
            <a:pathLst>
              <a:path h="1333310" w="5409431">
                <a:moveTo>
                  <a:pt x="0" y="0"/>
                </a:moveTo>
                <a:lnTo>
                  <a:pt x="5409432" y="0"/>
                </a:lnTo>
                <a:lnTo>
                  <a:pt x="5409432" y="1333311"/>
                </a:lnTo>
                <a:lnTo>
                  <a:pt x="0" y="1333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49131" y="7462954"/>
            <a:ext cx="4396909" cy="1681730"/>
          </a:xfrm>
          <a:custGeom>
            <a:avLst/>
            <a:gdLst/>
            <a:ahLst/>
            <a:cxnLst/>
            <a:rect r="r" b="b" t="t" l="l"/>
            <a:pathLst>
              <a:path h="1681730" w="4396909">
                <a:moveTo>
                  <a:pt x="0" y="0"/>
                </a:moveTo>
                <a:lnTo>
                  <a:pt x="4396909" y="0"/>
                </a:lnTo>
                <a:lnTo>
                  <a:pt x="4396909" y="1681730"/>
                </a:lnTo>
                <a:lnTo>
                  <a:pt x="0" y="1681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064" r="0" b="-506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2360" y="313107"/>
            <a:ext cx="7327335" cy="85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6"/>
              </a:lnSpc>
              <a:spcBef>
                <a:spcPct val="0"/>
              </a:spcBef>
            </a:pPr>
            <a:r>
              <a:rPr lang="en-US" sz="5289">
                <a:solidFill>
                  <a:srgbClr val="000000"/>
                </a:solidFill>
                <a:latin typeface="HK Grotesk Medium"/>
              </a:rPr>
              <a:t>Features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5860" y="1226999"/>
            <a:ext cx="12510812" cy="79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5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Halant"/>
              </a:rPr>
              <a:t>The Remote Desktop Application offers a range of features designed to enhance remote desktop control, along with associated benefits for users.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4249" y="2799965"/>
            <a:ext cx="1183946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The application ensures secure authentication through password verification, preventing unauthorized access to the server's desktop interface.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7212" y="2062659"/>
            <a:ext cx="5083076" cy="68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4194">
                <a:solidFill>
                  <a:srgbClr val="000000"/>
                </a:solidFill>
                <a:latin typeface="HK Grotesk"/>
              </a:rPr>
              <a:t>Secure Authentication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114" y="3814814"/>
            <a:ext cx="7151266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000000"/>
                </a:solidFill>
                <a:latin typeface="HK Grotesk"/>
              </a:rPr>
              <a:t>Real-time Screen Sharing: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7448" y="4552176"/>
            <a:ext cx="12066413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Real-time screen sharing capabilities allow users to view the server's desktop interface remotely, enabling seamless collaboration and troubleshooting.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7212" y="5565001"/>
            <a:ext cx="6842373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000000"/>
                </a:solidFill>
                <a:latin typeface="HK Grotesk"/>
              </a:rPr>
              <a:t>Seamless User Input Handling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98284" y="6626213"/>
            <a:ext cx="1167139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Halant Medium"/>
              </a:rPr>
              <a:t>The application efficiently handles user input events such as mouse clicks and keyboard inputs, ensuring responsive interaction with the server's desktop interface.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7333" y="-3014030"/>
            <a:ext cx="8741335" cy="7819521"/>
          </a:xfrm>
          <a:custGeom>
            <a:avLst/>
            <a:gdLst/>
            <a:ahLst/>
            <a:cxnLst/>
            <a:rect r="r" b="b" t="t" l="l"/>
            <a:pathLst>
              <a:path h="7819521" w="8741335">
                <a:moveTo>
                  <a:pt x="0" y="0"/>
                </a:moveTo>
                <a:lnTo>
                  <a:pt x="8741334" y="0"/>
                </a:lnTo>
                <a:lnTo>
                  <a:pt x="8741334" y="7819521"/>
                </a:lnTo>
                <a:lnTo>
                  <a:pt x="0" y="7819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6770" y="3183017"/>
            <a:ext cx="8495034" cy="4778457"/>
          </a:xfrm>
          <a:custGeom>
            <a:avLst/>
            <a:gdLst/>
            <a:ahLst/>
            <a:cxnLst/>
            <a:rect r="r" b="b" t="t" l="l"/>
            <a:pathLst>
              <a:path h="4778457" w="8495034">
                <a:moveTo>
                  <a:pt x="0" y="0"/>
                </a:moveTo>
                <a:lnTo>
                  <a:pt x="8495034" y="0"/>
                </a:lnTo>
                <a:lnTo>
                  <a:pt x="8495034" y="4778457"/>
                </a:lnTo>
                <a:lnTo>
                  <a:pt x="0" y="4778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2901" y="3234516"/>
            <a:ext cx="7563133" cy="4726958"/>
          </a:xfrm>
          <a:custGeom>
            <a:avLst/>
            <a:gdLst/>
            <a:ahLst/>
            <a:cxnLst/>
            <a:rect r="r" b="b" t="t" l="l"/>
            <a:pathLst>
              <a:path h="4726958" w="7563133">
                <a:moveTo>
                  <a:pt x="0" y="0"/>
                </a:moveTo>
                <a:lnTo>
                  <a:pt x="7563134" y="0"/>
                </a:lnTo>
                <a:lnTo>
                  <a:pt x="7563134" y="4726958"/>
                </a:lnTo>
                <a:lnTo>
                  <a:pt x="0" y="472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67742"/>
            <a:ext cx="7327335" cy="874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6"/>
              </a:lnSpc>
              <a:spcBef>
                <a:spcPct val="0"/>
              </a:spcBef>
            </a:pPr>
            <a:r>
              <a:rPr lang="en-US" sz="5389">
                <a:solidFill>
                  <a:srgbClr val="000000"/>
                </a:solidFill>
                <a:latin typeface="HK Grotesk Bold"/>
              </a:rPr>
              <a:t>Demonstration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18910" y="8020969"/>
            <a:ext cx="3577134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000000"/>
                </a:solidFill>
                <a:latin typeface="HK Grotesk"/>
              </a:rPr>
              <a:t>Server’s Screen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06839" y="8020969"/>
            <a:ext cx="3454896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000000"/>
                </a:solidFill>
                <a:latin typeface="HK Grotesk"/>
              </a:rPr>
              <a:t>Client’s</a:t>
            </a:r>
            <a:r>
              <a:rPr lang="en-US" sz="4190">
                <a:solidFill>
                  <a:srgbClr val="000000"/>
                </a:solidFill>
                <a:latin typeface="HK Grotesk"/>
              </a:rPr>
              <a:t> Screen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86956">
            <a:off x="13547632" y="-3925659"/>
            <a:ext cx="11196923" cy="9283267"/>
          </a:xfrm>
          <a:custGeom>
            <a:avLst/>
            <a:gdLst/>
            <a:ahLst/>
            <a:cxnLst/>
            <a:rect r="r" b="b" t="t" l="l"/>
            <a:pathLst>
              <a:path h="9283267" w="11196923">
                <a:moveTo>
                  <a:pt x="0" y="0"/>
                </a:moveTo>
                <a:lnTo>
                  <a:pt x="11196923" y="0"/>
                </a:lnTo>
                <a:lnTo>
                  <a:pt x="11196923" y="9283267"/>
                </a:lnTo>
                <a:lnTo>
                  <a:pt x="0" y="928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53710" y="2408837"/>
            <a:ext cx="2529666" cy="2529666"/>
          </a:xfrm>
          <a:custGeom>
            <a:avLst/>
            <a:gdLst/>
            <a:ahLst/>
            <a:cxnLst/>
            <a:rect r="r" b="b" t="t" l="l"/>
            <a:pathLst>
              <a:path h="2529666" w="2529666">
                <a:moveTo>
                  <a:pt x="0" y="0"/>
                </a:moveTo>
                <a:lnTo>
                  <a:pt x="2529666" y="0"/>
                </a:lnTo>
                <a:lnTo>
                  <a:pt x="2529666" y="2529667"/>
                </a:lnTo>
                <a:lnTo>
                  <a:pt x="0" y="2529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925729" y="204953"/>
            <a:ext cx="7327335" cy="85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6"/>
              </a:lnSpc>
              <a:spcBef>
                <a:spcPct val="0"/>
              </a:spcBef>
            </a:pPr>
            <a:r>
              <a:rPr lang="en-US" sz="5289">
                <a:solidFill>
                  <a:srgbClr val="FFFFFF"/>
                </a:solidFill>
                <a:latin typeface="HK Grotesk Medium"/>
              </a:rPr>
              <a:t>Benefits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4249" y="2087798"/>
            <a:ext cx="1183946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By providing remote access to desktop interfaces, the application boosts productivity by allowing users to work from anywhere at any time.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8288" y="1226668"/>
            <a:ext cx="5105995" cy="68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2"/>
              </a:lnSpc>
              <a:spcBef>
                <a:spcPct val="0"/>
              </a:spcBef>
            </a:pPr>
            <a:r>
              <a:rPr lang="en-US" sz="4194">
                <a:solidFill>
                  <a:srgbClr val="FFFFFF"/>
                </a:solidFill>
                <a:latin typeface="HK Grotesk"/>
              </a:rPr>
              <a:t>Increased Productivity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4970" y="2900598"/>
            <a:ext cx="7433979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Remote Troubleshooting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4249" y="3761785"/>
            <a:ext cx="12109400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IT professionals can diagnose and resolve issues on remote computers without the need for physical presence, leading to faster problem resolution and minimized downtime.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0115" y="4574585"/>
            <a:ext cx="4660553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Access to Resources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249" y="5435772"/>
            <a:ext cx="11839461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Users can access files, applications, and resources stored on remote computers, enabling efficient workflow management and resource utilization.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0115" y="6248572"/>
            <a:ext cx="3134767" cy="6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4190">
                <a:solidFill>
                  <a:srgbClr val="FFFFFF"/>
                </a:solidFill>
                <a:latin typeface="HK Grotesk"/>
              </a:rPr>
              <a:t>Collaboration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4249" y="7101313"/>
            <a:ext cx="15983708" cy="65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Halant Medium"/>
              </a:rPr>
              <a:t>Teams can collaborate effectively by sharing screens and working together on projects in real-time, fostering communication and collaboration regardless of physical location.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98373"/>
            <a:ext cx="16230600" cy="72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  <a:spcBef>
                <a:spcPct val="0"/>
              </a:spcBef>
            </a:pPr>
            <a:r>
              <a:rPr lang="en-US" sz="2241">
                <a:solidFill>
                  <a:srgbClr val="FFFFFF"/>
                </a:solidFill>
                <a:latin typeface="HK Grotesk"/>
              </a:rPr>
              <a:t>Overall, the Remote Desktop Application offers a comprehensive set of features and benefits that cater to the diverse needs of users, enhancing productivity, collaboration, and efficiency in remote desktop control scenarios.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3A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72895" y="0"/>
            <a:ext cx="10372809" cy="4545176"/>
          </a:xfrm>
          <a:custGeom>
            <a:avLst/>
            <a:gdLst/>
            <a:ahLst/>
            <a:cxnLst/>
            <a:rect r="r" b="b" t="t" l="l"/>
            <a:pathLst>
              <a:path h="4545176" w="10372809">
                <a:moveTo>
                  <a:pt x="0" y="0"/>
                </a:moveTo>
                <a:lnTo>
                  <a:pt x="10372810" y="0"/>
                </a:lnTo>
                <a:lnTo>
                  <a:pt x="10372810" y="4545176"/>
                </a:lnTo>
                <a:lnTo>
                  <a:pt x="0" y="4545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325040" y="1028700"/>
            <a:ext cx="4802358" cy="11687153"/>
          </a:xfrm>
          <a:custGeom>
            <a:avLst/>
            <a:gdLst/>
            <a:ahLst/>
            <a:cxnLst/>
            <a:rect r="r" b="b" t="t" l="l"/>
            <a:pathLst>
              <a:path h="11687153" w="4802358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89150" y="4182744"/>
            <a:ext cx="10909700" cy="1921513"/>
            <a:chOff x="0" y="0"/>
            <a:chExt cx="14546267" cy="25620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14546267" cy="975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82"/>
                </a:lnSpc>
              </a:pPr>
              <a:r>
                <a:rPr lang="en-US" sz="4900">
                  <a:solidFill>
                    <a:srgbClr val="FFFFFF"/>
                  </a:solidFill>
                  <a:latin typeface="HK Grotesk Medium"/>
                </a:rPr>
                <a:t>"Thank You</a:t>
              </a:r>
              <a:r>
                <a:rPr lang="en-US" sz="4900">
                  <a:solidFill>
                    <a:srgbClr val="FFFFFF"/>
                  </a:solidFill>
                  <a:latin typeface="HK Grotesk"/>
                </a:rPr>
                <a:t>"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627322" y="1834384"/>
              <a:ext cx="11291623" cy="699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56"/>
                </a:lnSpc>
              </a:pPr>
              <a:r>
                <a:rPr lang="en-US" sz="3427">
                  <a:solidFill>
                    <a:srgbClr val="FFFFFF"/>
                  </a:solidFill>
                  <a:latin typeface="Halant Medium"/>
                </a:rPr>
                <a:t>-Hitesh , Anwesh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-6516449">
            <a:off x="17054054" y="3440172"/>
            <a:ext cx="4802358" cy="11687153"/>
          </a:xfrm>
          <a:custGeom>
            <a:avLst/>
            <a:gdLst/>
            <a:ahLst/>
            <a:cxnLst/>
            <a:rect r="r" b="b" t="t" l="l"/>
            <a:pathLst>
              <a:path h="11687153" w="4802358">
                <a:moveTo>
                  <a:pt x="4802358" y="0"/>
                </a:moveTo>
                <a:lnTo>
                  <a:pt x="0" y="0"/>
                </a:lnTo>
                <a:lnTo>
                  <a:pt x="0" y="11687153"/>
                </a:lnTo>
                <a:lnTo>
                  <a:pt x="4802358" y="11687153"/>
                </a:lnTo>
                <a:lnTo>
                  <a:pt x="4802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DAGEOI4GoPM</dc:identifier>
  <dcterms:modified xsi:type="dcterms:W3CDTF">2011-08-01T06:04:30Z</dcterms:modified>
  <cp:revision>1</cp:revision>
  <dc:title>The Future of Communication</dc:title>
</cp:coreProperties>
</file>